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受注額（百万円）</c:v>
                </c:pt>
              </c:strCache>
            </c:strRef>
          </c:tx>
          <c:dPt>
            <c:idx val="0"/>
            <c:spPr>
              <a:solidFill>
                <a:srgbClr val="C9C4BA"/>
              </a:solidFill>
            </c:spPr>
          </c:dPt>
          <c:dPt>
            <c:idx val="1"/>
            <c:spPr>
              <a:solidFill>
                <a:srgbClr val="C9C4BA"/>
              </a:solidFill>
            </c:spPr>
          </c:dPt>
          <c:dPt>
            <c:idx val="2"/>
            <c:spPr>
              <a:solidFill>
                <a:srgbClr val="C2410C"/>
              </a:solidFill>
            </c:spPr>
          </c:dPt>
          <c:cat>
            <c:strRef>
              <c:f>Sheet1!$A$2:$A$4</c:f>
              <c:strCache>
                <c:ptCount val="3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118</c:v>
                </c:pt>
                <c:pt idx="1">
                  <c:v>131</c:v>
                </c:pt>
                <c:pt idx="2">
                  <c:v>152</c:v>
                </c:pt>
              </c:numCache>
            </c:numRef>
          </c:val>
        </c:ser>
        <c:dLbls>
          <c:txPr>
            <a:bodyPr/>
            <a:lstStyle/>
            <a:p>
              <a:pPr>
                <a:defRPr sz="2000" b="1">
                  <a:solidFill>
                    <a:srgbClr val="2B2B2B"/>
                  </a:solidFill>
                  <a:latin typeface="Yu Gothic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D8D2C8"/>
            </a:solidFill>
          </a:ln>
        </c:spPr>
        <c:txPr>
          <a:bodyPr/>
          <a:lstStyle/>
          <a:p>
            <a:pPr>
              <a:defRPr sz="1800">
                <a:solidFill>
                  <a:srgbClr val="2B2B2B"/>
                </a:solidFill>
                <a:latin typeface="Yu Gothic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2286000"/>
            <a:ext cx="1097280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256032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000" b="1">
                <a:solidFill>
                  <a:srgbClr val="2B2B2B"/>
                </a:solidFill>
                <a:latin typeface="Yu Gothic"/>
              </a:rPr>
              <a:t>第1四半期は、受注が先行して伸びた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393192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0">
                <a:solidFill>
                  <a:srgbClr val="8A8F94"/>
                </a:solidFill>
                <a:latin typeface="Yu Gothic"/>
              </a:rPr>
              <a:t>2026年度 営業報告｜営業企画部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46520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8A8F94"/>
                </a:solidFill>
                <a:latin typeface="Yu Gothic"/>
              </a:rPr>
              <a:t>ミナト工業｜2026年度 営業報告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C2410C"/>
                </a:solidFill>
                <a:latin typeface="Yu Gothic"/>
              </a:rPr>
              <a:t>今期のポイント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8813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2B2B2B"/>
                </a:solidFill>
                <a:latin typeface="Yu Gothic"/>
              </a:rPr>
              <a:t>受注は前期比18%増。粗利率は横ばい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325880"/>
            <a:ext cx="822960" cy="5486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6355080"/>
            <a:ext cx="10908792" cy="9144"/>
          </a:xfrm>
          <a:prstGeom prst="rect">
            <a:avLst/>
          </a:prstGeom>
          <a:solidFill>
            <a:srgbClr val="D8D2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46520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8A8F94"/>
                </a:solidFill>
                <a:latin typeface="Yu Gothic"/>
              </a:rPr>
              <a:t>ミナト工業｜2026年度 営業報告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4472" y="6446520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8A8F94"/>
                </a:solidFill>
                <a:latin typeface="Yu Gothic"/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28800"/>
            <a:ext cx="3502152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103120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8A8F94"/>
                </a:solidFill>
                <a:latin typeface="Yu Gothic"/>
              </a:rPr>
              <a:t>受注額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697480"/>
            <a:ext cx="29260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400" b="1">
                <a:solidFill>
                  <a:srgbClr val="C2410C"/>
                </a:solidFill>
                <a:latin typeface="Yu Gothic"/>
              </a:rPr>
              <a:t>+18%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023360"/>
            <a:ext cx="29260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2B2B2B"/>
                </a:solidFill>
                <a:latin typeface="Yu Gothic"/>
              </a:rPr>
              <a:t>前期比（前期 340 → 今期 401 百万円）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43400" y="1828800"/>
            <a:ext cx="3502152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17720" y="2103120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8A8F94"/>
                </a:solidFill>
                <a:latin typeface="Yu Gothic"/>
              </a:rPr>
              <a:t>予算達成率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7720" y="2697480"/>
            <a:ext cx="29260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400" b="1">
                <a:solidFill>
                  <a:srgbClr val="2B2B2B"/>
                </a:solidFill>
                <a:latin typeface="Yu Gothic"/>
              </a:rPr>
              <a:t>103%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7720" y="4023360"/>
            <a:ext cx="29260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2B2B2B"/>
                </a:solidFill>
                <a:latin typeface="Yu Gothic"/>
              </a:rPr>
              <a:t>受注 401 ÷ 予算 390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46719" y="1828800"/>
            <a:ext cx="3502152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21040" y="2103120"/>
            <a:ext cx="2926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8A8F94"/>
                </a:solidFill>
                <a:latin typeface="Yu Gothic"/>
              </a:rPr>
              <a:t>粗利率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1040" y="2697480"/>
            <a:ext cx="29260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5400" b="1">
                <a:solidFill>
                  <a:srgbClr val="2B2B2B"/>
                </a:solidFill>
                <a:latin typeface="Yu Gothic"/>
              </a:rPr>
              <a:t>31%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4023360"/>
            <a:ext cx="29260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2B2B2B"/>
                </a:solidFill>
                <a:latin typeface="Yu Gothic"/>
              </a:rPr>
              <a:t>前期と同じ水準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589788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8A8F94"/>
                </a:solidFill>
                <a:latin typeface="Yu Gothic"/>
              </a:rPr>
              <a:t>出典：承認済み月次レポート（2026年7月）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C2410C"/>
                </a:solidFill>
                <a:latin typeface="Yu Gothic"/>
              </a:rPr>
              <a:t>受注の推移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8813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2B2B2B"/>
                </a:solidFill>
                <a:latin typeface="Yu Gothic"/>
              </a:rPr>
              <a:t>受注は3か月連続で伸び、6月が最大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325880"/>
            <a:ext cx="822960" cy="5486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6355080"/>
            <a:ext cx="10908792" cy="9144"/>
          </a:xfrm>
          <a:prstGeom prst="rect">
            <a:avLst/>
          </a:prstGeom>
          <a:solidFill>
            <a:srgbClr val="D8D2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46520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8A8F94"/>
                </a:solidFill>
                <a:latin typeface="Yu Gothic"/>
              </a:rPr>
              <a:t>ミナト工業｜2026年度 営業報告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4472" y="6446520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8A8F94"/>
                </a:solidFill>
                <a:latin typeface="Yu Gothic"/>
              </a:rPr>
              <a:t>3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640080" y="1737360"/>
          <a:ext cx="6949440" cy="41148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046720" y="2103120"/>
            <a:ext cx="3474720" cy="3291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0">
                <a:solidFill>
                  <a:srgbClr val="2B2B2B"/>
                </a:solidFill>
                <a:latin typeface="Yu Gothic"/>
              </a:rPr>
              <a:t>6月の受注は152百万円。</a:t>
            </a:r>
          </a:p>
          <a:p>
            <a:pPr algn="l"/>
            <a:r>
              <a:rPr sz="2000" b="0">
                <a:solidFill>
                  <a:srgbClr val="2B2B2B"/>
                </a:solidFill>
                <a:latin typeface="Yu Gothic"/>
              </a:rPr>
              <a:t>4月比で29%増えた。</a:t>
            </a:r>
          </a:p>
          <a:p>
            <a:pPr algn="l"/>
            <a:r>
              <a:rPr sz="2000" b="0">
                <a:solidFill>
                  <a:srgbClr val="2B2B2B"/>
                </a:solidFill>
                <a:latin typeface="Yu Gothic"/>
              </a:rPr>
              <a:t>伸びの中心は大口2件。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589788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8A8F94"/>
                </a:solidFill>
                <a:latin typeface="Yu Gothic"/>
              </a:rPr>
              <a:t>出典：承認済み月次レポート（2026年7月）／単位：百万円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C2410C"/>
                </a:solidFill>
                <a:latin typeface="Yu Gothic"/>
              </a:rPr>
              <a:t>来期に向けた進め方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8813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2B2B2B"/>
                </a:solidFill>
                <a:latin typeface="Yu Gothic"/>
              </a:rPr>
              <a:t>3つの順で、大口依存を減らす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325880"/>
            <a:ext cx="822960" cy="5486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6355080"/>
            <a:ext cx="10908792" cy="9144"/>
          </a:xfrm>
          <a:prstGeom prst="rect">
            <a:avLst/>
          </a:prstGeom>
          <a:solidFill>
            <a:srgbClr val="D8D2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46520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8A8F94"/>
                </a:solidFill>
                <a:latin typeface="Yu Gothic"/>
              </a:rPr>
              <a:t>ミナト工業｜2026年度 営業報告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4472" y="6446520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8A8F94"/>
                </a:solidFill>
                <a:latin typeface="Yu Gothic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920240"/>
            <a:ext cx="320040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148840"/>
            <a:ext cx="914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000" b="1">
                <a:solidFill>
                  <a:srgbClr val="C2410C"/>
                </a:solidFill>
                <a:latin typeface="Yu Gothic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108960"/>
            <a:ext cx="2651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2B2B2B"/>
                </a:solidFill>
                <a:latin typeface="Yu Gothic"/>
              </a:rPr>
              <a:t>既存客の深掘り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749039"/>
            <a:ext cx="26517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2B2B2B"/>
                </a:solidFill>
                <a:latin typeface="Yu Gothic"/>
              </a:rPr>
              <a:t>上位20社に追加提案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86200" y="3108960"/>
            <a:ext cx="411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800" b="0">
                <a:solidFill>
                  <a:srgbClr val="8A8F94"/>
                </a:solidFill>
                <a:latin typeface="Yu Gothic"/>
              </a:rPr>
              <a:t>→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43400" y="1920240"/>
            <a:ext cx="320040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17720" y="2148840"/>
            <a:ext cx="914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000" b="1">
                <a:solidFill>
                  <a:srgbClr val="C2410C"/>
                </a:solidFill>
                <a:latin typeface="Yu Gothic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7720" y="3108960"/>
            <a:ext cx="2651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2B2B2B"/>
                </a:solidFill>
                <a:latin typeface="Yu Gothic"/>
              </a:rPr>
              <a:t>中堅客の開拓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17720" y="3749039"/>
            <a:ext cx="26517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2B2B2B"/>
                </a:solidFill>
                <a:latin typeface="Yu Gothic"/>
              </a:rPr>
              <a:t>紹介経由で新規10社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9520" y="3108960"/>
            <a:ext cx="4114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2800" b="0">
                <a:solidFill>
                  <a:srgbClr val="8A8F94"/>
                </a:solidFill>
                <a:latin typeface="Yu Gothic"/>
              </a:rPr>
              <a:t>→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19" y="1920240"/>
            <a:ext cx="320040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2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1040" y="2148840"/>
            <a:ext cx="914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000" b="1">
                <a:solidFill>
                  <a:srgbClr val="C2410C"/>
                </a:solidFill>
                <a:latin typeface="Yu Gothic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1040" y="3108960"/>
            <a:ext cx="2651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>
                <a:solidFill>
                  <a:srgbClr val="2B2B2B"/>
                </a:solidFill>
                <a:latin typeface="Yu Gothic"/>
              </a:rPr>
              <a:t>提案の型づくり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1040" y="3749039"/>
            <a:ext cx="26517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>
                <a:solidFill>
                  <a:srgbClr val="2B2B2B"/>
                </a:solidFill>
                <a:latin typeface="Yu Gothic"/>
              </a:rPr>
              <a:t>成功事例を3本にまとめる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C2410C"/>
                </a:solidFill>
                <a:latin typeface="Yu Gothic"/>
              </a:rPr>
              <a:t>案の比較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594360"/>
            <a:ext cx="108813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2B2B2B"/>
                </a:solidFill>
                <a:latin typeface="Yu Gothic"/>
              </a:rPr>
              <a:t>A案は早いが、B案のほうが費用は小さい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325880"/>
            <a:ext cx="822960" cy="5486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6355080"/>
            <a:ext cx="10908792" cy="9144"/>
          </a:xfrm>
          <a:prstGeom prst="rect">
            <a:avLst/>
          </a:prstGeom>
          <a:solidFill>
            <a:srgbClr val="D8D2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6446520"/>
            <a:ext cx="5486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8A8F94"/>
                </a:solidFill>
                <a:latin typeface="Yu Gothic"/>
              </a:rPr>
              <a:t>ミナト工業｜2026年度 営業報告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4472" y="6446520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00" b="0">
                <a:solidFill>
                  <a:srgbClr val="8A8F94"/>
                </a:solidFill>
                <a:latin typeface="Yu Gothic"/>
              </a:rPr>
              <a:t>5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28800"/>
          <a:ext cx="10908792" cy="292608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377440"/>
                <a:gridCol w="4265676"/>
                <a:gridCol w="4265676"/>
              </a:tblGrid>
              <a:tr h="731520">
                <a:tc>
                  <a:txBody>
                    <a:bodyPr/>
                    <a:lstStyle/>
                    <a:p>
                      <a:r>
                        <a:rPr sz="2000" b="1">
                          <a:solidFill>
                            <a:srgbClr val="2B2B2B"/>
                          </a:solidFill>
                          <a:latin typeface="Yu Gothic"/>
                        </a:rPr>
                        <a:t/>
                      </a:r>
                    </a:p>
                  </a:txBody>
                  <a:tcPr anchor="ctr">
                    <a:solidFill>
                      <a:srgbClr val="FAF7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1">
                          <a:solidFill>
                            <a:srgbClr val="C2410C"/>
                          </a:solidFill>
                          <a:latin typeface="Yu Gothic"/>
                        </a:rPr>
                        <a:t>A案：自社で作る</a:t>
                      </a:r>
                    </a:p>
                  </a:txBody>
                  <a:tcPr anchor="ctr">
                    <a:solidFill>
                      <a:srgbClr val="FAF7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1">
                          <a:solidFill>
                            <a:srgbClr val="C2410C"/>
                          </a:solidFill>
                          <a:latin typeface="Yu Gothic"/>
                        </a:rPr>
                        <a:t>B案：外部に任せる</a:t>
                      </a:r>
                    </a:p>
                  </a:txBody>
                  <a:tcPr anchor="ctr">
                    <a:solidFill>
                      <a:srgbClr val="FAF7F2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2000" b="1">
                          <a:solidFill>
                            <a:srgbClr val="2B2B2B"/>
                          </a:solidFill>
                          <a:latin typeface="Yu Gothic"/>
                        </a:rPr>
                        <a:t>期間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0">
                          <a:solidFill>
                            <a:srgbClr val="2B2B2B"/>
                          </a:solidFill>
                          <a:latin typeface="Yu Gothic"/>
                        </a:rPr>
                        <a:t>3か月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0">
                          <a:solidFill>
                            <a:srgbClr val="2B2B2B"/>
                          </a:solidFill>
                          <a:latin typeface="Yu Gothic"/>
                        </a:rPr>
                        <a:t>5か月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2000" b="1">
                          <a:solidFill>
                            <a:srgbClr val="2B2B2B"/>
                          </a:solidFill>
                          <a:latin typeface="Yu Gothic"/>
                        </a:rPr>
                        <a:t>費用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0">
                          <a:solidFill>
                            <a:srgbClr val="2B2B2B"/>
                          </a:solidFill>
                          <a:latin typeface="Yu Gothic"/>
                        </a:rPr>
                        <a:t>800万円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0">
                          <a:solidFill>
                            <a:srgbClr val="2B2B2B"/>
                          </a:solidFill>
                          <a:latin typeface="Yu Gothic"/>
                        </a:rPr>
                        <a:t>500万円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2000" b="1">
                          <a:solidFill>
                            <a:srgbClr val="2B2B2B"/>
                          </a:solidFill>
                          <a:latin typeface="Yu Gothic"/>
                        </a:rPr>
                        <a:t>社内の負担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0">
                          <a:solidFill>
                            <a:srgbClr val="2B2B2B"/>
                          </a:solidFill>
                          <a:latin typeface="Yu Gothic"/>
                        </a:rPr>
                        <a:t>大きい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00" b="0">
                          <a:solidFill>
                            <a:srgbClr val="2B2B2B"/>
                          </a:solidFill>
                          <a:latin typeface="Yu Gothic"/>
                        </a:rPr>
                        <a:t>小さい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080" y="589788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8A8F94"/>
                </a:solidFill>
                <a:latin typeface="Yu Gothic"/>
              </a:rPr>
              <a:t>出典：社内見積り（2026年7月）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Yu Gothic"/>
        <a:ea typeface="Yu Gothic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/>
        <a:ea typeface="Yu Gothic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